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0972800" cy="73152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074"/>
        <p:guide pos="31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518C54-022E-4E76-BECB-2C6D2ACD4D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643188" y="514350"/>
            <a:ext cx="38576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C36EE2-81FC-4536-A4E2-EDBE442B62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325" y="2271713"/>
            <a:ext cx="9328150" cy="1568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6238" y="4144963"/>
            <a:ext cx="7680325" cy="18700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58104-86C4-4901-93C5-6941907B52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8BB23-A8D0-44BB-BA8B-D0E836F4E0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18438" y="649288"/>
            <a:ext cx="2332037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325" y="649288"/>
            <a:ext cx="6843713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BE421-8EC3-41D5-80F8-ED91E35B4A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56108-E3C6-480F-BD0C-14B223D53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5" y="4700588"/>
            <a:ext cx="9326563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5" y="3100388"/>
            <a:ext cx="9326563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19313-8407-4508-B9DA-AB89C53B91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2112963"/>
            <a:ext cx="4587875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2112963"/>
            <a:ext cx="4587875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467BA-4070-43E1-90F4-8C411FEFC6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3688"/>
            <a:ext cx="98742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36713"/>
            <a:ext cx="484822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5" y="2319338"/>
            <a:ext cx="484822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3713" y="1636713"/>
            <a:ext cx="4849812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3713" y="2319338"/>
            <a:ext cx="4849812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39711-D785-40F0-A9A1-8CD3974BAA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C3426-450C-4B90-BEC8-E3A88821E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FA57A-2169-4D71-9D74-784A52D5E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0513"/>
            <a:ext cx="360997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9425" y="290513"/>
            <a:ext cx="6134100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275" y="1530350"/>
            <a:ext cx="360997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4AA00-9ABC-4B45-96DB-2DB7A671EA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063" y="5121275"/>
            <a:ext cx="6583362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1063" y="654050"/>
            <a:ext cx="6583362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063" y="5724525"/>
            <a:ext cx="6583362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D8BD-0450-4A7C-8779-9E45EE8C3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649288"/>
            <a:ext cx="93281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12963"/>
            <a:ext cx="932815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664325"/>
            <a:ext cx="22875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8088" y="6664325"/>
            <a:ext cx="3476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17/06/2010                              ISOC AM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6664325"/>
            <a:ext cx="22891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A31AE8-D58D-42D1-B9D3-C30E379B8B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54100" y="1473200"/>
            <a:ext cx="9231313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4900" b="1" dirty="0">
                <a:solidFill>
                  <a:srgbClr val="0066FF"/>
                </a:solidFill>
                <a:latin typeface="Arial" charset="0"/>
              </a:rPr>
              <a:t>ISOC AM </a:t>
            </a:r>
            <a:r>
              <a:rPr lang="en-US" sz="4900" b="1" dirty="0" smtClean="0">
                <a:solidFill>
                  <a:srgbClr val="0066FF"/>
                </a:solidFill>
                <a:latin typeface="Arial" charset="0"/>
              </a:rPr>
              <a:t>2010-11 </a:t>
            </a:r>
            <a:r>
              <a:rPr lang="en-US" sz="4900" b="1" dirty="0">
                <a:solidFill>
                  <a:srgbClr val="0066FF"/>
                </a:solidFill>
                <a:latin typeface="Arial" charset="0"/>
              </a:rPr>
              <a:t>report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124200"/>
            <a:ext cx="9231313" cy="18288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600" i="1">
                <a:solidFill>
                  <a:srgbClr val="000000"/>
                </a:solidFill>
                <a:latin typeface="Arial" charset="0"/>
              </a:rPr>
              <a:t>Igor Mkrtumyan 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600" i="1">
                <a:solidFill>
                  <a:srgbClr val="3333CC"/>
                </a:solidFill>
                <a:latin typeface="Arial" charset="0"/>
              </a:rPr>
              <a:t>imkrtumyan@isoc .am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36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30238" y="423863"/>
            <a:ext cx="26336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>
                <a:solidFill>
                  <a:srgbClr val="000000"/>
                </a:solidFill>
                <a:latin typeface="Arial" charset="0"/>
              </a:rPr>
              <a:t>5.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Freenet-ի կառավարում</a:t>
            </a: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6650" y="292100"/>
            <a:ext cx="6915150" cy="1444625"/>
          </a:xfrm>
          <a:prstGeom prst="rect">
            <a:avLst/>
          </a:prstGeom>
          <a:noFill/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84175" y="2633663"/>
            <a:ext cx="10145713" cy="11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Total of 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20600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Users (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1800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Re-registered, 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200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New) and 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4500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Personal Web pages are registered at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Freenet.am</a:t>
            </a:r>
            <a:endParaRPr lang="en-US" sz="2700" i="1" dirty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94725" y="244475"/>
            <a:ext cx="2012950" cy="893763"/>
          </a:xfrm>
          <a:prstGeom prst="rect">
            <a:avLst/>
          </a:prstGeom>
          <a:noFill/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712788" y="373063"/>
            <a:ext cx="70151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571500" lvl="1" indent="-457200">
              <a:lnSpc>
                <a:spcPct val="95000"/>
              </a:lnSpc>
              <a:buClr>
                <a:srgbClr val="000000"/>
              </a:buClr>
              <a:buSzPct val="100000"/>
              <a:buFontTx/>
              <a:buAutoNum type="arabicPeriod" startAt="6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Անվտանգության կենտրոն </a:t>
            </a:r>
            <a:endParaRPr lang="en-US"/>
          </a:p>
          <a:p>
            <a:pPr marL="1028700" lvl="2" indent="-4572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CERT AM/AM NREN CSIRT)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06413" y="1755775"/>
            <a:ext cx="9869487" cy="197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CERT AM-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ի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աշխատանքը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՝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ՀՀ 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ԳԱԱ-ի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հետ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միասին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CSIT2009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կոնֆերանսի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շրջնակներում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անց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կացրել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տեղեկատվության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անվտանգությանը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նվիրված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սեմինար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:</a:t>
            </a:r>
            <a:r>
              <a:rPr lang="en-US" sz="27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 </a:t>
            </a:r>
            <a:endParaRPr lang="en-US" sz="2700" i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94725" y="244475"/>
            <a:ext cx="2012950" cy="893763"/>
          </a:xfrm>
          <a:prstGeom prst="rect">
            <a:avLst/>
          </a:prstGeom>
          <a:noFill/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19075" y="373063"/>
            <a:ext cx="773588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571500" lvl="1" indent="-457200">
              <a:lnSpc>
                <a:spcPct val="95000"/>
              </a:lnSpc>
              <a:buClr>
                <a:srgbClr val="000000"/>
              </a:buClr>
              <a:buSzPct val="100000"/>
              <a:buFontTx/>
              <a:buAutoNum type="arabicPeriod" startAt="6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Անվտանգության կենտրոն </a:t>
            </a:r>
            <a:endParaRPr lang="en-US"/>
          </a:p>
          <a:p>
            <a:pPr marL="1028700" lvl="2" indent="-4572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 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CERT AM/AM NREN CSIRT)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71538" y="698500"/>
            <a:ext cx="9688512" cy="4864100"/>
          </a:xfrm>
        </p:spPr>
        <p:txBody>
          <a:bodyPr lIns="0" tIns="0" rIns="0" bIns="0"/>
          <a:lstStyle/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hy-AM" sz="2900" b="1" i="1" dirty="0">
                <a:solidFill>
                  <a:srgbClr val="000000"/>
                </a:solidFill>
                <a:latin typeface="Arial" charset="0"/>
              </a:rPr>
              <a:t>Նոր անդամներ</a:t>
            </a:r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</a:pPr>
            <a:endParaRPr lang="hy-AM" sz="2900" b="1" i="1" dirty="0">
              <a:solidFill>
                <a:srgbClr val="000000"/>
              </a:solidFill>
              <a:latin typeface="Arial" charset="0"/>
            </a:endParaRPr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9"/>
            </a:pP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Օժանդակություն</a:t>
            </a:r>
            <a:r>
              <a:rPr lang="en-US" sz="29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ուրիշ</a:t>
            </a:r>
            <a:r>
              <a:rPr lang="en-US" sz="29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կազմակերպությւոններին</a:t>
            </a:r>
            <a:r>
              <a:rPr lang="en-US" sz="2900" b="1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900" b="1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900" i="1" dirty="0" smtClean="0">
                <a:solidFill>
                  <a:srgbClr val="000000"/>
                </a:solidFill>
                <a:latin typeface="Arial" charset="0"/>
              </a:rPr>
              <a:t>-</a:t>
            </a:r>
            <a:endParaRPr lang="hy-AM" sz="2900" i="1" dirty="0">
              <a:solidFill>
                <a:srgbClr val="000000"/>
              </a:solidFill>
              <a:latin typeface="Arial" charset="0"/>
            </a:endParaRPr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</a:pPr>
            <a:endParaRPr lang="en-US" dirty="0"/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10"/>
            </a:pP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Նոր</a:t>
            </a:r>
            <a:r>
              <a:rPr lang="en-US" sz="29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անդամներ</a:t>
            </a:r>
            <a:r>
              <a:rPr lang="en-US" sz="2900" b="1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900" b="1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900" i="1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2900" i="1" dirty="0" err="1">
                <a:solidFill>
                  <a:srgbClr val="000000"/>
                </a:solidFill>
                <a:latin typeface="Arial" charset="0"/>
              </a:rPr>
              <a:t>ընդունվել</a:t>
            </a:r>
            <a:r>
              <a:rPr lang="en-US" sz="2900" i="1" dirty="0">
                <a:solidFill>
                  <a:srgbClr val="000000"/>
                </a:solidFill>
                <a:latin typeface="Arial" charset="0"/>
              </a:rPr>
              <a:t> է 12 </a:t>
            </a:r>
            <a:r>
              <a:rPr lang="en-US" sz="2900" i="1" dirty="0" err="1">
                <a:solidFill>
                  <a:srgbClr val="000000"/>
                </a:solidFill>
                <a:latin typeface="Arial" charset="0"/>
              </a:rPr>
              <a:t>նոր</a:t>
            </a:r>
            <a:r>
              <a:rPr lang="en-US" sz="29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900" i="1" dirty="0" err="1">
                <a:solidFill>
                  <a:srgbClr val="000000"/>
                </a:solidFill>
                <a:latin typeface="Arial" charset="0"/>
              </a:rPr>
              <a:t>անդամ</a:t>
            </a:r>
            <a:r>
              <a:rPr lang="en-US" sz="2900" i="1" dirty="0">
                <a:solidFill>
                  <a:srgbClr val="000000"/>
                </a:solidFill>
                <a:latin typeface="Arial" charset="0"/>
              </a:rPr>
              <a:t> </a:t>
            </a:r>
            <a:endParaRPr lang="hy-AM" sz="2900" i="1" dirty="0">
              <a:solidFill>
                <a:srgbClr val="000000"/>
              </a:solidFill>
              <a:latin typeface="Arial" charset="0"/>
            </a:endParaRPr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</a:pPr>
            <a:endParaRPr lang="en-US" dirty="0"/>
          </a:p>
          <a:p>
            <a:pPr marL="647700" lvl="1" indent="-5334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11"/>
            </a:pPr>
            <a:r>
              <a:rPr lang="en-US" sz="2900" b="1" i="1" dirty="0" err="1">
                <a:solidFill>
                  <a:srgbClr val="000000"/>
                </a:solidFill>
                <a:latin typeface="Arial" charset="0"/>
              </a:rPr>
              <a:t>Պրոբլեմներ</a:t>
            </a:r>
            <a:endParaRPr lang="en-US" sz="2900" b="1" i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781050"/>
            <a:ext cx="9525000" cy="5510213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600" b="1" i="1" dirty="0">
                <a:solidFill>
                  <a:srgbClr val="000000"/>
                </a:solidFill>
                <a:latin typeface="Arial" charset="0"/>
              </a:rPr>
              <a:t>11. </a:t>
            </a:r>
            <a:r>
              <a:rPr lang="en-US" sz="3600" b="1" i="1" dirty="0" err="1">
                <a:solidFill>
                  <a:srgbClr val="000000"/>
                </a:solidFill>
                <a:latin typeface="Arial" charset="0"/>
              </a:rPr>
              <a:t>Ապագա</a:t>
            </a:r>
            <a:r>
              <a:rPr lang="en-US" sz="36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b="1" i="1" dirty="0" err="1">
                <a:solidFill>
                  <a:srgbClr val="000000"/>
                </a:solidFill>
                <a:latin typeface="Arial" charset="0"/>
              </a:rPr>
              <a:t>ծրագրեր</a:t>
            </a:r>
            <a:r>
              <a:rPr lang="en-US" sz="3600" b="1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b="1" i="1" dirty="0">
                <a:solidFill>
                  <a:srgbClr val="000000"/>
                </a:solidFill>
                <a:latin typeface="Arial" charset="0"/>
              </a:rPr>
            </a:br>
            <a:r>
              <a:rPr lang="en-US" sz="3600" i="1" dirty="0" smtClean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4000" i="1" dirty="0">
                <a:solidFill>
                  <a:srgbClr val="000000"/>
                </a:solidFill>
                <a:latin typeface="Arial" charset="0"/>
              </a:rPr>
              <a:t>CERT AM/AM NREN CSIRT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կենտրոնների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աշխատանքի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ակտիվացում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Նոր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ծրագրերի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մշակում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Առաջարկություններ</a:t>
            </a:r>
            <a:endParaRPr lang="en-US" dirty="0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Սեփական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տարածքի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Arial" charset="0"/>
              </a:rPr>
              <a:t>հարց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՝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96900" y="1531938"/>
            <a:ext cx="10017125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1. AM տիրույթի կառավարում </a:t>
            </a:r>
            <a:br>
              <a:rPr lang="en-US" sz="2700" b="1" i="1">
                <a:solidFill>
                  <a:srgbClr val="000000"/>
                </a:solidFill>
                <a:latin typeface="Arial" charset="0"/>
              </a:rPr>
            </a:b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2. Անդամություն միջազգային կազմակերպութուններում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3. Մասնակցություն միջազգային նախագծերում </a:t>
            </a:r>
            <a:br>
              <a:rPr lang="en-US" sz="2700" b="1" i="1">
                <a:solidFill>
                  <a:srgbClr val="000000"/>
                </a:solidFill>
                <a:latin typeface="Arial" charset="0"/>
              </a:rPr>
            </a:b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4. Մասնագիտական գործուղումներ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>
                <a:solidFill>
                  <a:srgbClr val="000000"/>
                </a:solidFill>
                <a:latin typeface="Arial" charset="0"/>
              </a:rPr>
              <a:t>5.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Freenet-ի կառավարում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>
                <a:solidFill>
                  <a:srgbClr val="000000"/>
                </a:solidFill>
                <a:latin typeface="Arial" charset="0"/>
              </a:rPr>
              <a:t>6.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Անվտանգության կենտրոն (CERT AM/AM NREN CSIRT) 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7. CISCO ակադեմիա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8. Օժանդակություն ուրիշ կազմակերպությւոններին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9. Նոր անդամներ</a:t>
            </a:r>
            <a:br>
              <a:rPr lang="en-US" sz="2700" b="1" i="1">
                <a:solidFill>
                  <a:srgbClr val="000000"/>
                </a:solidFill>
                <a:latin typeface="Arial" charset="0"/>
              </a:rPr>
            </a:b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10. Պրոբլեմներ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11. Ապագա ծրագրեր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85800" y="1334220"/>
            <a:ext cx="9659938" cy="434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2.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Անդամություն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միջազգային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կազմակերպութուններում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2700" b="1" i="1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2.1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Հարաբերություններ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ICANN -ի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հետ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հետևում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ICANN -ի</a:t>
            </a:r>
            <a:r>
              <a:rPr lang="en-US" sz="27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քաղաքականությանը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վճարում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անդամավճարներ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, 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ԻՀ -ը ICANN–ի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ccNSO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–ի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անդամ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է,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մշտական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կապի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մեջ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IANA-ի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հետ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Հայաստանյան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դոմենի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զոնայի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փոփոխությունների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կապակցությամբ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: (IANA-ն</a:t>
            </a:r>
            <a:r>
              <a:rPr lang="en-US" sz="27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ICANN –ի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բաժանմունք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է)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hy-AM" sz="2700" i="1" dirty="0" smtClean="0">
                <a:solidFill>
                  <a:srgbClr val="000000"/>
                </a:solidFill>
                <a:latin typeface="Arial" charset="0"/>
              </a:rPr>
              <a:t>Պատրաստվում ենք </a:t>
            </a:r>
            <a:r>
              <a:rPr lang="en-US" sz="2700" i="1" dirty="0" err="1" smtClean="0">
                <a:solidFill>
                  <a:srgbClr val="000000"/>
                </a:solidFill>
                <a:latin typeface="Arial" charset="0"/>
              </a:rPr>
              <a:t>Հայալեզու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դոմենների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hy-AM" sz="2700" i="1" dirty="0" smtClean="0">
                <a:solidFill>
                  <a:srgbClr val="000000"/>
                </a:solidFill>
                <a:latin typeface="Arial" charset="0"/>
              </a:rPr>
              <a:t>հայցը ներկայացնել 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ICANN</a:t>
            </a:r>
            <a:endParaRPr lang="en-US" sz="2700" i="1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04238" y="731838"/>
            <a:ext cx="1074737" cy="955675"/>
          </a:xfrm>
          <a:prstGeom prst="rect">
            <a:avLst/>
          </a:prstGeom>
          <a:noFill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01200" y="731838"/>
            <a:ext cx="1019175" cy="90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12750" y="292100"/>
            <a:ext cx="8775700" cy="554038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600" b="1" i="1">
                <a:solidFill>
                  <a:srgbClr val="000000"/>
                </a:solidFill>
                <a:latin typeface="Arial" charset="0"/>
              </a:rPr>
              <a:t>2.2. Հարաբերություններ CENTR-ի հետ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34488" y="0"/>
            <a:ext cx="1738312" cy="731838"/>
          </a:xfrm>
          <a:prstGeom prst="rect">
            <a:avLst/>
          </a:prstGeom>
          <a:noFill/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30238" y="1390650"/>
            <a:ext cx="9780587" cy="48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- CENTR-ը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եվրոպական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ազգային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տիրույթների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կառավարիչների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միություն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է (55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ccTLD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)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700" b="1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- ԻՀ-ը CENTR-ի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անդամ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է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General Assemblies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Admin Workshop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900" i="1" dirty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 "/>
            </a:pP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Registry/registrar communication</a:t>
            </a:r>
            <a:br>
              <a:rPr lang="en-US" sz="27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ENUM</a:t>
            </a:r>
            <a:br>
              <a:rPr lang="en-US" sz="27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IDNs</a:t>
            </a:r>
            <a:br>
              <a:rPr lang="en-US" sz="27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Administrative survey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Legal and Regulatory Workshop</a:t>
            </a:r>
            <a:endParaRPr lang="en-US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Technical Workshop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2700" i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06413" y="1185863"/>
            <a:ext cx="10144125" cy="5348287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 b="1" i="1" dirty="0">
                <a:solidFill>
                  <a:srgbClr val="000000"/>
                </a:solidFill>
                <a:latin typeface="Arial" charset="0"/>
              </a:rPr>
              <a:t>2.3. </a:t>
            </a:r>
            <a:r>
              <a:rPr lang="en-US" sz="3100" b="1" i="1" dirty="0" err="1">
                <a:solidFill>
                  <a:srgbClr val="000000"/>
                </a:solidFill>
                <a:latin typeface="Arial" charset="0"/>
              </a:rPr>
              <a:t>Հարաբերություններ</a:t>
            </a:r>
            <a:r>
              <a:rPr lang="en-US" sz="3100" b="1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3100" b="1" i="1" dirty="0" err="1">
                <a:solidFill>
                  <a:srgbClr val="000000"/>
                </a:solidFill>
                <a:latin typeface="Arial" charset="0"/>
              </a:rPr>
              <a:t>CEENet</a:t>
            </a:r>
            <a:r>
              <a:rPr lang="en-US" sz="3100" b="1" i="1" dirty="0">
                <a:solidFill>
                  <a:srgbClr val="000000"/>
                </a:solidFill>
                <a:latin typeface="Arial" charset="0"/>
              </a:rPr>
              <a:t>-ի </a:t>
            </a:r>
            <a:r>
              <a:rPr lang="en-US" sz="3100" b="1" i="1" dirty="0" err="1">
                <a:solidFill>
                  <a:srgbClr val="000000"/>
                </a:solidFill>
                <a:latin typeface="Arial" charset="0"/>
              </a:rPr>
              <a:t>հետ</a:t>
            </a:r>
            <a:r>
              <a:rPr lang="en-US" sz="3600" i="1" dirty="0">
                <a:solidFill>
                  <a:srgbClr val="000000"/>
                </a:solidFill>
                <a:latin typeface="Arial" charset="0"/>
              </a:rPr>
              <a:t> </a:t>
            </a:r>
            <a:br>
              <a:rPr lang="en-US" sz="3600" i="1" dirty="0">
                <a:solidFill>
                  <a:srgbClr val="000000"/>
                </a:solidFill>
                <a:latin typeface="Arial" charset="0"/>
              </a:rPr>
            </a:b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ԻՀ-ը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ըստ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ԳԱԱ-ի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հետ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պայմանավորվության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CEENET-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ներկայացնում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է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Հայաստանի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գիտաուսումնական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ցանցերը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(ԳՈՒՑ):</a:t>
            </a:r>
            <a:endParaRPr lang="en-US" dirty="0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i="1" dirty="0" err="1" smtClean="0">
                <a:solidFill>
                  <a:srgbClr val="000000"/>
                </a:solidFill>
                <a:latin typeface="Arial" charset="0"/>
              </a:rPr>
              <a:t>մասնակցում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CEENGINE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ծրագրում</a:t>
            </a:r>
            <a:r>
              <a:rPr lang="en-US" sz="27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որը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նվիրված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է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ազգային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ԳՈՒՑ-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երի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կապը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GEANT-ի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հետ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բարելավելու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համար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փորձի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 smtClean="0">
                <a:solidFill>
                  <a:srgbClr val="000000"/>
                </a:solidFill>
                <a:latin typeface="Arial" charset="0"/>
              </a:rPr>
              <a:t>փոխանակման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և </a:t>
            </a:r>
            <a:r>
              <a:rPr lang="en-US" sz="2700" i="1" dirty="0" err="1" smtClean="0">
                <a:solidFill>
                  <a:srgbClr val="000000"/>
                </a:solidFill>
                <a:latin typeface="Arial" charset="0"/>
              </a:rPr>
              <a:t>տարածման</a:t>
            </a:r>
            <a:r>
              <a:rPr lang="en-US" sz="2700" i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սեմինարների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i="1" dirty="0" err="1">
                <a:solidFill>
                  <a:srgbClr val="000000"/>
                </a:solidFill>
                <a:latin typeface="Arial" charset="0"/>
              </a:rPr>
              <a:t>միջոցով</a:t>
            </a:r>
            <a:r>
              <a:rPr lang="en-US" sz="2700" i="1" dirty="0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09125" y="244475"/>
            <a:ext cx="914400" cy="80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96900" y="1268413"/>
            <a:ext cx="9688513" cy="502285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2.4.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Համաշխարային</a:t>
            </a:r>
            <a:r>
              <a:rPr lang="en-US" sz="2700" b="1" i="1" dirty="0">
                <a:solidFill>
                  <a:srgbClr val="000000"/>
                </a:solidFill>
                <a:latin typeface="Arial" charset="0"/>
              </a:rPr>
              <a:t> ISOC-ի </a:t>
            </a:r>
            <a:r>
              <a:rPr lang="en-US" sz="2700" b="1" i="1" dirty="0" err="1">
                <a:solidFill>
                  <a:srgbClr val="000000"/>
                </a:solidFill>
                <a:latin typeface="Arial" charset="0"/>
              </a:rPr>
              <a:t>մասնաճյուղ</a:t>
            </a:r>
            <a:endParaRPr lang="en-US" dirty="0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Ինտերնետ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Միությունը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Համաշխարային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ISOC-ի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մասնաճյուղ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է (ISOC-Armenia Chapter)</a:t>
            </a:r>
            <a:endParaRPr lang="en-US" dirty="0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400" i="1" dirty="0" err="1" smtClean="0">
                <a:solidFill>
                  <a:srgbClr val="000000"/>
                </a:solidFill>
                <a:latin typeface="Arial" charset="0"/>
              </a:rPr>
              <a:t>ասնակցել</a:t>
            </a:r>
            <a:r>
              <a:rPr lang="en-US" sz="2400" i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ենք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Համաշխարհային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ISOC-ը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կառավարող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մարմինների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charset="0"/>
              </a:rPr>
              <a:t>ընտրությանը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dirty="0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 i="1" dirty="0" smtClean="0">
                <a:solidFill>
                  <a:srgbClr val="000000"/>
                </a:solidFill>
                <a:latin typeface="Arial" charset="0"/>
              </a:rPr>
              <a:t> </a:t>
            </a:r>
            <a:endParaRPr lang="en-US" dirty="0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 "/>
            </a:pPr>
            <a:endParaRPr lang="en-US" sz="2200" i="1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20088" y="323850"/>
            <a:ext cx="2081212" cy="754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96900" y="292100"/>
            <a:ext cx="10053638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3. Մասնակցություն</a:t>
            </a:r>
            <a:r>
              <a:rPr lang="en-US" sz="27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համահայկական</a:t>
            </a:r>
            <a:r>
              <a:rPr lang="en-US" sz="27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նախագծերում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871538" y="1023938"/>
            <a:ext cx="88646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ARMIX</a:t>
            </a:r>
            <a:r>
              <a:rPr lang="en-US" sz="2700" i="1">
                <a:solidFill>
                  <a:srgbClr val="000000"/>
                </a:solidFill>
                <a:latin typeface="Arial" charset="0"/>
              </a:rPr>
              <a:t> (UITE, ISOC AM) </a:t>
            </a:r>
            <a:r>
              <a:rPr lang="en-US" sz="2200" i="1">
                <a:solidFill>
                  <a:srgbClr val="000000"/>
                </a:solidFill>
                <a:latin typeface="Arial" charset="0"/>
              </a:rPr>
              <a:t>Հայաստանյան Ինտերնրտ տրաֆիկի փոխանակման կենտրոն</a:t>
            </a:r>
            <a:endParaRPr lang="en-US"/>
          </a:p>
          <a:p>
            <a:pPr>
              <a:lnSpc>
                <a:spcPct val="95000"/>
              </a:lnSpc>
            </a:pPr>
            <a:endParaRPr lang="en-US" sz="2200" i="1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Safer Internet</a:t>
            </a:r>
            <a:r>
              <a:rPr lang="en-US" sz="2700" i="1">
                <a:solidFill>
                  <a:srgbClr val="000000"/>
                </a:solidFill>
                <a:latin typeface="Arial" charset="0"/>
              </a:rPr>
              <a:t> (Media education center</a:t>
            </a:r>
            <a:r>
              <a:rPr lang="en-US" sz="2200" i="1">
                <a:solidFill>
                  <a:srgbClr val="000000"/>
                </a:solidFill>
                <a:latin typeface="Arial" charset="0"/>
              </a:rPr>
              <a:t>) Անվտանգ Ինտերնետի ապահովում Եվրոմիության ծրագիր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878013" y="844550"/>
            <a:ext cx="70707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571500" lvl="1" indent="-457200">
              <a:lnSpc>
                <a:spcPct val="95000"/>
              </a:lnSpc>
              <a:buClr>
                <a:srgbClr val="000000"/>
              </a:buClr>
              <a:buSzPct val="100000"/>
              <a:buFontTx/>
              <a:buAutoNum type="arabicPeriod" startAt="4"/>
            </a:pP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Մասնագիտական գործուղումներ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87388" y="1511300"/>
            <a:ext cx="99631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Տեղի է ունեցել գործուղումներ՝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- Ինտերնետ Հանրության փոխնախագահ Գրիգորի Սաղյանը մասնակցել է տեղեկատվության անվտանգության սեմինարին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- Ինտերնետ Հանրության փոխնախագահ Ալբերտ Տոնեյանը մասնակցել Լիսաբոնում կայագած RIPE 59 համաժողովին: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- Միսակ Խաչատրյանը մասնակցել է CISCO CCNP ինստրուկտորների դասընթացին: ՆԱՏՕ-ն Ինտերնետ Հանրությանը անվճար մի տեղ էր հատկացրել: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- Հայաստանի գիտաուսումնական ցանցի ներկայացուցիչ՝ Գուրգեն Պետրոսյանը մասնակցել է IPv6 տրեյնինգներին Թբիլիսիում: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             ISOC AM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66725" y="496888"/>
            <a:ext cx="27146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 b="1">
                <a:solidFill>
                  <a:srgbClr val="000000"/>
                </a:solidFill>
                <a:latin typeface="Arial" charset="0"/>
              </a:rPr>
              <a:t>5. </a:t>
            </a:r>
            <a:r>
              <a:rPr lang="en-US" sz="2700" b="1" i="1">
                <a:solidFill>
                  <a:srgbClr val="000000"/>
                </a:solidFill>
                <a:latin typeface="Arial" charset="0"/>
              </a:rPr>
              <a:t>Freenet-ի կառավարում</a:t>
            </a:r>
          </a:p>
        </p:txBody>
      </p: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6450" y="292100"/>
            <a:ext cx="6916738" cy="1443038"/>
          </a:xfrm>
          <a:prstGeom prst="rect">
            <a:avLst/>
          </a:prstGeom>
          <a:noFill/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144588" y="3055938"/>
            <a:ext cx="93218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Վեբ կայքի նոր դիզայն է ստացել (մշակել է վարչության անդամ Ա. Պետրոսյանը)</a:t>
            </a:r>
            <a:endParaRPr lang="en-US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Նոր սարքավորումներ են գնվել </a:t>
            </a:r>
            <a:endParaRPr lang="en-US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Շնորհակալություն Գիտության Ակադեմիային և Ավտոմատիզացիայի Պրոբլեմների Ինստիտոտին, անձնապես փոխնախագահ Վ. Սահակյանին և վարչության անդամ Ա..Պետրոսյանին:</a:t>
            </a:r>
            <a:endParaRPr lang="en-US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Հարկավոր է որոշել, թե ինչպես շարունակել </a:t>
            </a:r>
            <a:r>
              <a:rPr lang="en-US" sz="2700" i="1">
                <a:solidFill>
                  <a:srgbClr val="000000"/>
                </a:solidFill>
                <a:latin typeface="Arial" charset="0"/>
              </a:rPr>
              <a:t>Freenet-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ի գործունեությունը: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372</Words>
  <Application>Microsoft Office PowerPoint</Application>
  <PresentationFormat>Custom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Times New Roman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IM</cp:lastModifiedBy>
  <cp:revision>14</cp:revision>
  <dcterms:created xsi:type="dcterms:W3CDTF">2004-05-06T09:28:21Z</dcterms:created>
  <dcterms:modified xsi:type="dcterms:W3CDTF">2012-10-12T06:55:52Z</dcterms:modified>
</cp:coreProperties>
</file>